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3" r:id="rId1"/>
  </p:sldMasterIdLst>
  <p:notesMasterIdLst>
    <p:notesMasterId r:id="rId30"/>
  </p:notesMasterIdLst>
  <p:sldIdLst>
    <p:sldId id="256" r:id="rId2"/>
    <p:sldId id="298" r:id="rId3"/>
    <p:sldId id="297" r:id="rId4"/>
    <p:sldId id="299" r:id="rId5"/>
    <p:sldId id="300" r:id="rId6"/>
    <p:sldId id="301" r:id="rId7"/>
    <p:sldId id="302" r:id="rId8"/>
    <p:sldId id="304" r:id="rId9"/>
    <p:sldId id="305" r:id="rId10"/>
    <p:sldId id="272" r:id="rId11"/>
    <p:sldId id="270" r:id="rId12"/>
    <p:sldId id="290" r:id="rId13"/>
    <p:sldId id="273" r:id="rId14"/>
    <p:sldId id="303" r:id="rId15"/>
    <p:sldId id="311" r:id="rId16"/>
    <p:sldId id="306" r:id="rId17"/>
    <p:sldId id="307" r:id="rId18"/>
    <p:sldId id="309" r:id="rId19"/>
    <p:sldId id="308" r:id="rId20"/>
    <p:sldId id="283" r:id="rId21"/>
    <p:sldId id="284" r:id="rId22"/>
    <p:sldId id="285" r:id="rId23"/>
    <p:sldId id="286" r:id="rId24"/>
    <p:sldId id="310" r:id="rId25"/>
    <p:sldId id="312" r:id="rId26"/>
    <p:sldId id="277" r:id="rId27"/>
    <p:sldId id="276" r:id="rId28"/>
    <p:sldId id="280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86485" autoAdjust="0"/>
  </p:normalViewPr>
  <p:slideViewPr>
    <p:cSldViewPr snapToGrid="0">
      <p:cViewPr varScale="1">
        <p:scale>
          <a:sx n="112" d="100"/>
          <a:sy n="112" d="100"/>
        </p:scale>
        <p:origin x="1176" y="192"/>
      </p:cViewPr>
      <p:guideLst/>
    </p:cSldViewPr>
  </p:slideViewPr>
  <p:outlineViewPr>
    <p:cViewPr>
      <p:scale>
        <a:sx n="33" d="100"/>
        <a:sy n="33" d="100"/>
      </p:scale>
      <p:origin x="0" y="-52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96"/>
    </p:cViewPr>
  </p:sorterViewPr>
  <p:notesViewPr>
    <p:cSldViewPr snapToGrid="0">
      <p:cViewPr varScale="1">
        <p:scale>
          <a:sx n="81" d="100"/>
          <a:sy n="81" d="100"/>
        </p:scale>
        <p:origin x="2220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80A3C6-7134-43C6-A662-6125C33CD6DE}" type="datetimeFigureOut">
              <a:rPr lang="en-US" smtClean="0"/>
              <a:t>4/15/20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337AB0-435F-46E5-8DDE-6D4653A13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11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AAC </a:t>
            </a:r>
            <a:r>
              <a:rPr lang="en-US" dirty="0" err="1"/>
              <a:t>Cylde</a:t>
            </a:r>
            <a:r>
              <a:rPr lang="en-US" dirty="0"/>
              <a:t> Space EPIC 6U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37AB0-435F-46E5-8DDE-6D4653A1339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767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Tyvak</a:t>
            </a:r>
            <a:r>
              <a:rPr lang="en-US" dirty="0"/>
              <a:t> TRESTLES 6U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37AB0-435F-46E5-8DDE-6D4653A1339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840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Geometry.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37AB0-435F-46E5-8DDE-6D4653A1339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010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37AB0-435F-46E5-8DDE-6D4653A1339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8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37AB0-435F-46E5-8DDE-6D4653A1339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033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37AB0-435F-46E5-8DDE-6D4653A1339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07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US Military already</a:t>
            </a:r>
            <a:r>
              <a:rPr lang="en-US" baseline="0" dirty="0"/>
              <a:t> has a constellation of operational COMM satellites called MUOS. Mobile User Objective System. </a:t>
            </a:r>
          </a:p>
          <a:p>
            <a:endParaRPr lang="en-US" baseline="0" dirty="0"/>
          </a:p>
          <a:p>
            <a:r>
              <a:rPr lang="en-US" baseline="0" dirty="0"/>
              <a:t>The three operational satellites provide global coverage (with a 4</a:t>
            </a:r>
            <a:r>
              <a:rPr lang="en-US" baseline="30000" dirty="0"/>
              <a:t>th</a:t>
            </a:r>
            <a:r>
              <a:rPr lang="en-US" baseline="0" dirty="0"/>
              <a:t> on orbit spare). </a:t>
            </a:r>
          </a:p>
          <a:p>
            <a:endParaRPr lang="en-US" baseline="0" dirty="0"/>
          </a:p>
          <a:p>
            <a:r>
              <a:rPr lang="en-US" baseline="0" dirty="0"/>
              <a:t>Four ground stations or Radio Access Facilities (RAF) each have 2 satellites in view. Each satellite can see two RAF’s. 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37AB0-435F-46E5-8DDE-6D4653A1339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006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MUOS Terminals operate in UHF for both uplink and downlink. </a:t>
            </a:r>
          </a:p>
          <a:p>
            <a:endParaRPr lang="en-US" dirty="0"/>
          </a:p>
          <a:p>
            <a:r>
              <a:rPr lang="en-US" dirty="0"/>
              <a:t>RAFs Operate in </a:t>
            </a:r>
            <a:r>
              <a:rPr lang="en-US" dirty="0" err="1"/>
              <a:t>Ka</a:t>
            </a:r>
            <a:r>
              <a:rPr lang="en-US" baseline="0" dirty="0"/>
              <a:t> band. </a:t>
            </a:r>
          </a:p>
          <a:p>
            <a:endParaRPr lang="en-US" baseline="0" dirty="0"/>
          </a:p>
          <a:p>
            <a:r>
              <a:rPr lang="en-US" baseline="0" dirty="0"/>
              <a:t>Two hops are always required.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37AB0-435F-46E5-8DDE-6D4653A1339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412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Phase 4A may</a:t>
            </a:r>
            <a:r>
              <a:rPr lang="en-US" baseline="0" dirty="0"/>
              <a:t> be able to be used in a ground repeater mode. Conceptually similar to MUOS.</a:t>
            </a:r>
          </a:p>
          <a:p>
            <a:endParaRPr lang="en-US" baseline="0" dirty="0"/>
          </a:p>
          <a:p>
            <a:r>
              <a:rPr lang="en-US" baseline="0" dirty="0"/>
              <a:t>The narrow band uplinks are received by a central Earth Station, Multiplexed into a DVB-S2 carrier, which is uplinked.</a:t>
            </a:r>
          </a:p>
          <a:p>
            <a:endParaRPr lang="en-US" baseline="0" dirty="0"/>
          </a:p>
          <a:p>
            <a:r>
              <a:rPr lang="en-US" baseline="0" dirty="0"/>
              <a:t>All small stations transmit on 2.4 and receive on 10.5 GHz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37AB0-435F-46E5-8DDE-6D4653A1339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14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3184" y="1122363"/>
            <a:ext cx="5827816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3184" y="3602038"/>
            <a:ext cx="5827816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EE87-EBD5-4F12-A48A-63ACA297AC8F}" type="datetimeFigureOut">
              <a:rPr lang="en-US" smtClean="0"/>
              <a:t>4/15/20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2071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89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4/15/20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122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4/15/20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486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4/15/20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011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9434" y="1709739"/>
            <a:ext cx="6361154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49434" y="4589464"/>
            <a:ext cx="6361154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41564" y="6356350"/>
            <a:ext cx="2057400" cy="365125"/>
          </a:xfrm>
        </p:spPr>
        <p:txBody>
          <a:bodyPr/>
          <a:lstStyle/>
          <a:p>
            <a:fld id="{5A61015F-7CC6-4D0A-9D87-873EA4C304CC}" type="datetimeFigureOut">
              <a:rPr lang="en-US" smtClean="0"/>
              <a:t>4/15/20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741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63590" y="1825625"/>
            <a:ext cx="29517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4/15/20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32560" y="1825625"/>
            <a:ext cx="3224152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8128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1620" y="355600"/>
            <a:ext cx="6384921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1620" y="1681163"/>
            <a:ext cx="297477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31620" y="2505075"/>
            <a:ext cx="297477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72644" y="1681163"/>
            <a:ext cx="3242706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72644" y="2505075"/>
            <a:ext cx="324389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4/15/20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620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4/15/20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355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4/15/20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55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7101" y="391885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4203" y="961902"/>
            <a:ext cx="3391147" cy="527858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97101" y="1992085"/>
            <a:ext cx="2949178" cy="424839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4/15/20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423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4430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24202" y="457201"/>
            <a:ext cx="3391147" cy="541178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04430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4/15/20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311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9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2071794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2560" y="365126"/>
            <a:ext cx="62827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2560" y="1825625"/>
            <a:ext cx="628278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87086" y="640000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8CD5-6C1E-4009-B41F-6DF62E31D3BE}" type="datetimeFigureOut">
              <a:rPr lang="en-US" smtClean="0"/>
              <a:pPr/>
              <a:t>4/15/20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54CAE6-4860-402B-8585-06340A7C8758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682588" y="0"/>
            <a:ext cx="1200155" cy="120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63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hase4ground.github.io/" TargetMode="External"/><Relationship Id="rId2" Type="http://schemas.openxmlformats.org/officeDocument/2006/relationships/hyperlink" Target="https://phase4space.github.io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hase4ground.github.io/" TargetMode="External"/><Relationship Id="rId2" Type="http://schemas.openxmlformats.org/officeDocument/2006/relationships/hyperlink" Target="https://www.amsat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amsat-uk.org/" TargetMode="External"/><Relationship Id="rId4" Type="http://schemas.openxmlformats.org/officeDocument/2006/relationships/hyperlink" Target="https://www.amsat-dl.org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P4XT Transponder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Wally Ritchie - WU1Y</a:t>
            </a:r>
            <a:endParaRPr lang="en-US" sz="1400" dirty="0"/>
          </a:p>
          <a:p>
            <a:r>
              <a:rPr lang="en-US" sz="1400" dirty="0"/>
              <a:t>Principal Investigator P4XT</a:t>
            </a:r>
            <a:br>
              <a:rPr lang="en-US" sz="1400" dirty="0"/>
            </a:br>
            <a:r>
              <a:rPr lang="en-US" sz="1400" dirty="0"/>
              <a:t>Open Research Institute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FBE0CC-41FD-41F0-AC49-A4EAFD91B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707" y="5415446"/>
            <a:ext cx="2276190" cy="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09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DVB-S2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DVB Standards are International, Free, and very widely used. </a:t>
            </a:r>
          </a:p>
          <a:p>
            <a:r>
              <a:rPr lang="en-US" dirty="0"/>
              <a:t>DVB-S2 is the 2</a:t>
            </a:r>
            <a:r>
              <a:rPr lang="en-US" baseline="30000" dirty="0"/>
              <a:t>nd</a:t>
            </a:r>
            <a:r>
              <a:rPr lang="en-US" dirty="0"/>
              <a:t> Generation Standard</a:t>
            </a:r>
          </a:p>
          <a:p>
            <a:r>
              <a:rPr lang="en-US" dirty="0"/>
              <a:t>Generic Stream Encapsulation (GSE) used for the downlink data. </a:t>
            </a:r>
          </a:p>
          <a:p>
            <a:r>
              <a:rPr lang="en-US" dirty="0"/>
              <a:t>QUASI Error Free (QER)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15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P4XT Downlink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10.450 (</a:t>
            </a:r>
            <a:r>
              <a:rPr lang="en-US" sz="2400" dirty="0" err="1"/>
              <a:t>typ</a:t>
            </a:r>
            <a:r>
              <a:rPr lang="en-US" sz="2400" dirty="0"/>
              <a:t>) GHz Carrier</a:t>
            </a:r>
          </a:p>
          <a:p>
            <a:r>
              <a:rPr lang="en-US" sz="2400" dirty="0"/>
              <a:t>Single Downlink</a:t>
            </a:r>
          </a:p>
          <a:p>
            <a:r>
              <a:rPr lang="en-US" sz="2400" dirty="0"/>
              <a:t>Saturated Power Amplifier (maximize DC efficiency)</a:t>
            </a:r>
          </a:p>
          <a:p>
            <a:r>
              <a:rPr lang="en-US" sz="2400" dirty="0"/>
              <a:t>Up to 8+ </a:t>
            </a:r>
            <a:r>
              <a:rPr lang="en-US" sz="2400" dirty="0" err="1"/>
              <a:t>Megasymbols</a:t>
            </a:r>
            <a:r>
              <a:rPr lang="en-US" sz="2400" dirty="0"/>
              <a:t> per Second</a:t>
            </a:r>
          </a:p>
          <a:p>
            <a:r>
              <a:rPr lang="en-US" sz="2400" dirty="0"/>
              <a:t>DVB-S2 QPSK Modulation</a:t>
            </a:r>
          </a:p>
          <a:p>
            <a:r>
              <a:rPr lang="en-US" sz="2400" dirty="0"/>
              <a:t>ALL Stations synchronize to the downlink </a:t>
            </a:r>
          </a:p>
          <a:p>
            <a:r>
              <a:rPr lang="en-US" sz="2400" dirty="0"/>
              <a:t>Stations Decode streams they want (including all)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231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B75BE-A5AD-49ED-A729-99E2E536D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CD6C96-FFC1-4231-9CD8-97DCF15B4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435" y="365126"/>
            <a:ext cx="4554975" cy="605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85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DVB-S2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Continuous Transmission of frames at symbol rate.</a:t>
            </a:r>
          </a:p>
          <a:p>
            <a:r>
              <a:rPr lang="en-US" sz="3200" dirty="0"/>
              <a:t>Modulation and Coding (MODCOD) can vary with each frame. </a:t>
            </a:r>
          </a:p>
          <a:p>
            <a:r>
              <a:rPr lang="en-US" sz="3200" dirty="0"/>
              <a:t>Very Powerful Forward Error Correction (FEC)</a:t>
            </a:r>
          </a:p>
          <a:p>
            <a:r>
              <a:rPr lang="en-US" sz="3200" dirty="0"/>
              <a:t>Low Density Parity Check (LDPC) codes are nearly ideal. Amateur radio has access to open source implementations.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225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77AC2-1B5E-4211-97DC-9610386E4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114BD0-94C4-4F65-8BF6-62B4CE89D5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1673" y="147012"/>
            <a:ext cx="4922981" cy="6563976"/>
          </a:xfrm>
        </p:spPr>
      </p:pic>
    </p:spTree>
    <p:extLst>
      <p:ext uri="{BB962C8B-B14F-4D97-AF65-F5344CB8AC3E}">
        <p14:creationId xmlns:p14="http://schemas.microsoft.com/office/powerpoint/2010/main" val="3542158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4510B-24FA-4D9F-87EF-F0774D790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 DVB-S2 Transmitter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3C8413-46A7-4124-861E-62821CC5EA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2025" y="1399216"/>
            <a:ext cx="6808955" cy="4279184"/>
          </a:xfrm>
        </p:spPr>
      </p:pic>
    </p:spTree>
    <p:extLst>
      <p:ext uri="{BB962C8B-B14F-4D97-AF65-F5344CB8AC3E}">
        <p14:creationId xmlns:p14="http://schemas.microsoft.com/office/powerpoint/2010/main" val="2453764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04047-D498-41BC-A710-4A03069B7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7F149E-40C5-49B5-BBC5-3638229A5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2486" y="1825625"/>
            <a:ext cx="6162403" cy="4351338"/>
          </a:xfrm>
        </p:spPr>
      </p:pic>
    </p:spTree>
    <p:extLst>
      <p:ext uri="{BB962C8B-B14F-4D97-AF65-F5344CB8AC3E}">
        <p14:creationId xmlns:p14="http://schemas.microsoft.com/office/powerpoint/2010/main" val="2556918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4F58D-1BB6-43A1-A3F6-E357BF9BA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EE3FDF-5266-4F00-B39D-C1FF694DB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2025" y="2068642"/>
            <a:ext cx="6283325" cy="3865303"/>
          </a:xfrm>
        </p:spPr>
      </p:pic>
    </p:spTree>
    <p:extLst>
      <p:ext uri="{BB962C8B-B14F-4D97-AF65-F5344CB8AC3E}">
        <p14:creationId xmlns:p14="http://schemas.microsoft.com/office/powerpoint/2010/main" val="490991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10DAA-2055-4301-8EA4-257BEEF58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621EC9-2BDC-4FCE-8CAB-F4F9C5DE6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7723" y="449958"/>
            <a:ext cx="5173418" cy="6119768"/>
          </a:xfrm>
        </p:spPr>
      </p:pic>
    </p:spTree>
    <p:extLst>
      <p:ext uri="{BB962C8B-B14F-4D97-AF65-F5344CB8AC3E}">
        <p14:creationId xmlns:p14="http://schemas.microsoft.com/office/powerpoint/2010/main" val="1014354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F531-3E97-4952-B38E-075F8B784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E54E45-DF80-4EB1-9BFE-BBB58C9569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76595" y="265421"/>
            <a:ext cx="5884255" cy="6327158"/>
          </a:xfrm>
        </p:spPr>
      </p:pic>
    </p:spTree>
    <p:extLst>
      <p:ext uri="{BB962C8B-B14F-4D97-AF65-F5344CB8AC3E}">
        <p14:creationId xmlns:p14="http://schemas.microsoft.com/office/powerpoint/2010/main" val="1231690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8BC5B-4D58-4CC7-8982-468D78D13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WHY DO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19E96-E290-4674-ACF9-53A8CD8C5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9185" y="1913324"/>
            <a:ext cx="6282789" cy="4256954"/>
          </a:xfrm>
        </p:spPr>
        <p:txBody>
          <a:bodyPr>
            <a:normAutofit/>
          </a:bodyPr>
          <a:lstStyle/>
          <a:p>
            <a:r>
              <a:rPr lang="en-US" sz="2400" b="1" dirty="0"/>
              <a:t>There is No ready to Fly Payload</a:t>
            </a:r>
          </a:p>
          <a:p>
            <a:r>
              <a:rPr lang="en-US" sz="2400" b="1" dirty="0"/>
              <a:t>Analog Transponders have Serious Shortcomings</a:t>
            </a:r>
          </a:p>
          <a:p>
            <a:pPr lvl="1"/>
            <a:r>
              <a:rPr lang="en-US" sz="2400" dirty="0"/>
              <a:t>Inefficient use of bandwidth</a:t>
            </a:r>
          </a:p>
          <a:p>
            <a:pPr lvl="1"/>
            <a:r>
              <a:rPr lang="en-US" sz="2400" dirty="0"/>
              <a:t>Subject to hijacking</a:t>
            </a:r>
          </a:p>
          <a:p>
            <a:pPr lvl="1"/>
            <a:r>
              <a:rPr lang="en-US" sz="2400" dirty="0"/>
              <a:t>Interference</a:t>
            </a:r>
          </a:p>
          <a:p>
            <a:r>
              <a:rPr lang="en-US" sz="2400" b="1" dirty="0"/>
              <a:t>Satellite Disaster Capability is virtually non-existent</a:t>
            </a:r>
          </a:p>
          <a:p>
            <a:r>
              <a:rPr lang="en-US" sz="2400" b="1" dirty="0"/>
              <a:t>Paper Designs and Demos are Not enough</a:t>
            </a:r>
          </a:p>
        </p:txBody>
      </p:sp>
    </p:spTree>
    <p:extLst>
      <p:ext uri="{BB962C8B-B14F-4D97-AF65-F5344CB8AC3E}">
        <p14:creationId xmlns:p14="http://schemas.microsoft.com/office/powerpoint/2010/main" val="84707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9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79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 rotWithShape="1">
          <a:blip r:embed="rId3"/>
          <a:srcRect r="1000"/>
          <a:stretch/>
        </p:blipFill>
        <p:spPr>
          <a:xfrm>
            <a:off x="1" y="0"/>
            <a:ext cx="9143999" cy="695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54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081" y="1846177"/>
            <a:ext cx="6889411" cy="38020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57452" y="3377886"/>
            <a:ext cx="1102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2.4 GHz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36805" y="4676375"/>
            <a:ext cx="1047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10.5 GHz</a:t>
            </a:r>
          </a:p>
        </p:txBody>
      </p:sp>
    </p:spTree>
    <p:extLst>
      <p:ext uri="{BB962C8B-B14F-4D97-AF65-F5344CB8AC3E}">
        <p14:creationId xmlns:p14="http://schemas.microsoft.com/office/powerpoint/2010/main" val="1073153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Repeater Mode 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Only DVB-S2 Receiver Required. (No need for existing transceiver and transverter)</a:t>
            </a:r>
          </a:p>
          <a:p>
            <a:r>
              <a:rPr lang="en-US" sz="2800" dirty="0"/>
              <a:t>Simple Digital Transmitter on 2.4GHz uplink, 2W</a:t>
            </a:r>
          </a:p>
          <a:p>
            <a:r>
              <a:rPr lang="en-US" sz="2800" dirty="0"/>
              <a:t>Digital Voice</a:t>
            </a:r>
          </a:p>
          <a:p>
            <a:r>
              <a:rPr lang="en-US" sz="2800" dirty="0"/>
              <a:t>Expensive Equipment only at Central Station</a:t>
            </a:r>
          </a:p>
          <a:p>
            <a:r>
              <a:rPr lang="en-US" sz="2800" dirty="0"/>
              <a:t>Coexistence with Analog Modes </a:t>
            </a:r>
          </a:p>
        </p:txBody>
      </p:sp>
    </p:spTree>
    <p:extLst>
      <p:ext uri="{BB962C8B-B14F-4D97-AF65-F5344CB8AC3E}">
        <p14:creationId xmlns:p14="http://schemas.microsoft.com/office/powerpoint/2010/main" val="3265880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11501-C231-443F-A35A-78C488C8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DVB-S2 Demodulator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6FBFCE-5054-40A9-9CB9-851A7A9172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2025" y="1973940"/>
            <a:ext cx="6283325" cy="4054708"/>
          </a:xfrm>
        </p:spPr>
      </p:pic>
    </p:spTree>
    <p:extLst>
      <p:ext uri="{BB962C8B-B14F-4D97-AF65-F5344CB8AC3E}">
        <p14:creationId xmlns:p14="http://schemas.microsoft.com/office/powerpoint/2010/main" val="1111555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EDEE-A677-4EF6-9BFD-5EE336DCB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Pi-4B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43DFEF-135C-4948-91A4-BBF7D3962A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2025" y="2097256"/>
            <a:ext cx="6283325" cy="3808075"/>
          </a:xfrm>
        </p:spPr>
      </p:pic>
    </p:spTree>
    <p:extLst>
      <p:ext uri="{BB962C8B-B14F-4D97-AF65-F5344CB8AC3E}">
        <p14:creationId xmlns:p14="http://schemas.microsoft.com/office/powerpoint/2010/main" val="2375780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Involved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Phase 4 Space</a:t>
            </a:r>
          </a:p>
          <a:p>
            <a:pPr marL="342900" lvl="1" indent="0">
              <a:buNone/>
            </a:pPr>
            <a:r>
              <a:rPr lang="en-US" sz="3200" dirty="0">
                <a:hlinkClick r:id="rId2"/>
              </a:rPr>
              <a:t>https://phase4space.github.io/</a:t>
            </a:r>
            <a:endParaRPr lang="en-US" sz="3200" dirty="0"/>
          </a:p>
          <a:p>
            <a:endParaRPr lang="en-US" dirty="0"/>
          </a:p>
          <a:p>
            <a:r>
              <a:rPr lang="en-US" dirty="0"/>
              <a:t>Phase 4 Space</a:t>
            </a:r>
          </a:p>
          <a:p>
            <a:pPr lvl="1"/>
            <a:r>
              <a:rPr lang="en-US" dirty="0"/>
              <a:t>Open to everyone worldwide</a:t>
            </a:r>
          </a:p>
          <a:p>
            <a:pPr lvl="1"/>
            <a:r>
              <a:rPr lang="en-US" dirty="0"/>
              <a:t>Active daily through collaboration tools (Slack, email list, </a:t>
            </a:r>
            <a:r>
              <a:rPr lang="en-US" dirty="0" err="1"/>
              <a:t>github</a:t>
            </a:r>
            <a:r>
              <a:rPr lang="en-US" dirty="0"/>
              <a:t> repository) </a:t>
            </a:r>
          </a:p>
          <a:p>
            <a:pPr lvl="1"/>
            <a:r>
              <a:rPr lang="en-US" dirty="0"/>
              <a:t>Focus on Satellite + Terrestrial Microwave </a:t>
            </a:r>
          </a:p>
          <a:p>
            <a:pPr marL="342900" lvl="1" indent="0">
              <a:buNone/>
            </a:pPr>
            <a:r>
              <a:rPr lang="en-US" sz="3200" dirty="0">
                <a:hlinkClick r:id="rId3"/>
              </a:rPr>
              <a:t>https://phase4ground.github.io/</a:t>
            </a:r>
            <a:endParaRPr lang="en-US" sz="3200" dirty="0"/>
          </a:p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03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2560" y="365127"/>
            <a:ext cx="6282790" cy="1056480"/>
          </a:xfrm>
        </p:spPr>
        <p:txBody>
          <a:bodyPr/>
          <a:lstStyle/>
          <a:p>
            <a:r>
              <a:rPr lang="en-US" b="1" dirty="0"/>
              <a:t>More Information: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https://www.amsat.org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https://phase4ground.github.io/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https://www.amsat-dl.org/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5"/>
              </a:rPr>
              <a:t>https://amsat-uk.org/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2272" y="2719715"/>
            <a:ext cx="3645829" cy="267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884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9434" y="1709739"/>
            <a:ext cx="6361154" cy="1962149"/>
          </a:xfrm>
        </p:spPr>
        <p:txBody>
          <a:bodyPr/>
          <a:lstStyle/>
          <a:p>
            <a:r>
              <a:rPr lang="en-US" b="1" dirty="0"/>
              <a:t>Questions and Discussion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799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25216-22CC-4F9F-B2C0-231FC9610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11267-17E9-4DE5-8BDD-73E40F37A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561" y="1690689"/>
            <a:ext cx="6282789" cy="4425802"/>
          </a:xfrm>
        </p:spPr>
        <p:txBody>
          <a:bodyPr>
            <a:noAutofit/>
          </a:bodyPr>
          <a:lstStyle/>
          <a:p>
            <a:r>
              <a:rPr lang="en-US" sz="2400" b="1" dirty="0"/>
              <a:t>SPACE BASED TRANSPONDER</a:t>
            </a:r>
          </a:p>
          <a:p>
            <a:pPr lvl="1"/>
            <a:r>
              <a:rPr lang="en-US" sz="2400" dirty="0"/>
              <a:t>All Digital Design</a:t>
            </a:r>
          </a:p>
          <a:p>
            <a:pPr lvl="1"/>
            <a:r>
              <a:rPr lang="en-US" sz="2400" dirty="0"/>
              <a:t>Fully Verified and Validated Design</a:t>
            </a:r>
          </a:p>
          <a:p>
            <a:pPr lvl="1"/>
            <a:r>
              <a:rPr lang="en-US" sz="2400" dirty="0"/>
              <a:t>Read for Final Adapter for Spaceflight</a:t>
            </a:r>
          </a:p>
          <a:p>
            <a:r>
              <a:rPr lang="en-US" sz="2400" b="1" dirty="0"/>
              <a:t>LOW-COST MODEM</a:t>
            </a:r>
          </a:p>
          <a:p>
            <a:pPr lvl="1"/>
            <a:r>
              <a:rPr lang="en-US" sz="2400" dirty="0"/>
              <a:t>Core of low-cost Earth Station Terminal</a:t>
            </a:r>
          </a:p>
          <a:p>
            <a:pPr lvl="1"/>
            <a:r>
              <a:rPr lang="en-US" sz="2400" dirty="0"/>
              <a:t>Full DVB-S2 Receiver</a:t>
            </a:r>
          </a:p>
          <a:p>
            <a:pPr lvl="1"/>
            <a:r>
              <a:rPr lang="en-US" sz="2400" dirty="0"/>
              <a:t>GPS Derived Reference and station clock</a:t>
            </a:r>
          </a:p>
          <a:p>
            <a:pPr lvl="1"/>
            <a:r>
              <a:rPr lang="en-US" sz="2400" dirty="0"/>
              <a:t>Standalone Operation (no separate PC required)</a:t>
            </a:r>
          </a:p>
          <a:p>
            <a:pPr lvl="1"/>
            <a:r>
              <a:rPr lang="en-US" sz="2400" dirty="0"/>
              <a:t>L-BAND IF Inputs and Outputs</a:t>
            </a:r>
          </a:p>
          <a:p>
            <a:pPr lvl="1"/>
            <a:r>
              <a:rPr lang="en-US" sz="2400" dirty="0"/>
              <a:t>&lt; $ 250 Target Price</a:t>
            </a:r>
          </a:p>
        </p:txBody>
      </p:sp>
    </p:spTree>
    <p:extLst>
      <p:ext uri="{BB962C8B-B14F-4D97-AF65-F5344CB8AC3E}">
        <p14:creationId xmlns:p14="http://schemas.microsoft.com/office/powerpoint/2010/main" val="3608947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5A9F9F6-A547-4715-99CE-A071747C2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351" r="-18351"/>
          <a:stretch/>
        </p:blipFill>
        <p:spPr>
          <a:xfrm>
            <a:off x="2020460" y="1237673"/>
            <a:ext cx="8697300" cy="543098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D70C0A-6348-4A63-8E0D-79CF5B71B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6U CUBESAT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1547E3-64BC-40AF-9EAB-6BF353FEBC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22" r="-22222"/>
          <a:stretch/>
        </p:blipFill>
        <p:spPr>
          <a:xfrm>
            <a:off x="2865576" y="476827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16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86B69-FE40-4743-B6E5-8E3D94BD5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560" y="365127"/>
            <a:ext cx="6282790" cy="946438"/>
          </a:xfrm>
        </p:spPr>
        <p:txBody>
          <a:bodyPr/>
          <a:lstStyle/>
          <a:p>
            <a:r>
              <a:rPr lang="en-US" b="1" dirty="0"/>
              <a:t>6U </a:t>
            </a:r>
            <a:r>
              <a:rPr lang="en-US" b="1" dirty="0" err="1"/>
              <a:t>Cubesat</a:t>
            </a:r>
            <a:r>
              <a:rPr lang="en-US" b="1" dirty="0"/>
              <a:t> </a:t>
            </a:r>
            <a:br>
              <a:rPr lang="en-US" dirty="0"/>
            </a:br>
            <a:r>
              <a:rPr lang="en-US" sz="2400" dirty="0"/>
              <a:t>(100mm x 200mm x 300mm)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765827-4E3C-445D-801B-0D2CB3E870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945787" y="278496"/>
            <a:ext cx="15179040" cy="8538210"/>
          </a:xfrm>
        </p:spPr>
      </p:pic>
    </p:spTree>
    <p:extLst>
      <p:ext uri="{BB962C8B-B14F-4D97-AF65-F5344CB8AC3E}">
        <p14:creationId xmlns:p14="http://schemas.microsoft.com/office/powerpoint/2010/main" val="2030970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AF47A-B3EB-400F-943D-ED5175F24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6U 120W Peak Solar Array Power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743A3F-5FD1-40B1-9746-634F64200F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2025" y="2238776"/>
            <a:ext cx="6283325" cy="3525035"/>
          </a:xfrm>
        </p:spPr>
      </p:pic>
    </p:spTree>
    <p:extLst>
      <p:ext uri="{BB962C8B-B14F-4D97-AF65-F5344CB8AC3E}">
        <p14:creationId xmlns:p14="http://schemas.microsoft.com/office/powerpoint/2010/main" val="1419432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90E5-F664-4B0D-BE1A-0970448C1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Cubesat</a:t>
            </a:r>
            <a:r>
              <a:rPr lang="en-US" b="1" dirty="0"/>
              <a:t> Bits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9AB5CC-2187-4463-AA4D-B1A735765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7017" y="1324624"/>
            <a:ext cx="5999811" cy="5999811"/>
          </a:xfrm>
        </p:spPr>
      </p:pic>
    </p:spTree>
    <p:extLst>
      <p:ext uri="{BB962C8B-B14F-4D97-AF65-F5344CB8AC3E}">
        <p14:creationId xmlns:p14="http://schemas.microsoft.com/office/powerpoint/2010/main" val="2071125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E4C7-6F47-4105-8B8E-B438C99A9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RINCON </a:t>
            </a:r>
            <a:r>
              <a:rPr lang="en-US" b="1" dirty="0" err="1"/>
              <a:t>AstroSDR</a:t>
            </a:r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D5D691-4B11-4953-8E9E-C94C92C9F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7194" y="1825625"/>
            <a:ext cx="5732987" cy="4351338"/>
          </a:xfrm>
        </p:spPr>
      </p:pic>
    </p:spTree>
    <p:extLst>
      <p:ext uri="{BB962C8B-B14F-4D97-AF65-F5344CB8AC3E}">
        <p14:creationId xmlns:p14="http://schemas.microsoft.com/office/powerpoint/2010/main" val="2538398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DFE46-6FAC-4287-BADE-595198601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560" y="365127"/>
            <a:ext cx="6282790" cy="761710"/>
          </a:xfrm>
        </p:spPr>
        <p:txBody>
          <a:bodyPr/>
          <a:lstStyle/>
          <a:p>
            <a:r>
              <a:rPr lang="en-US" b="1" dirty="0" err="1"/>
              <a:t>AstroSDR</a:t>
            </a:r>
            <a:r>
              <a:rPr lang="en-US" b="1" dirty="0"/>
              <a:t> Block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D50B17-FC25-4A9F-8441-1EB8330B4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32560" y="1745672"/>
            <a:ext cx="6911440" cy="4018127"/>
          </a:xfrm>
        </p:spPr>
      </p:pic>
    </p:spTree>
    <p:extLst>
      <p:ext uri="{BB962C8B-B14F-4D97-AF65-F5344CB8AC3E}">
        <p14:creationId xmlns:p14="http://schemas.microsoft.com/office/powerpoint/2010/main" val="1358814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6140</TotalTime>
  <Words>537</Words>
  <Application>Microsoft Macintosh PowerPoint</Application>
  <PresentationFormat>On-screen Show (4:3)</PresentationFormat>
  <Paragraphs>112</Paragraphs>
  <Slides>28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P4XT Transponder Project</vt:lpstr>
      <vt:lpstr>WHY DO THIS?</vt:lpstr>
      <vt:lpstr>PROJECT GOALS</vt:lpstr>
      <vt:lpstr>6U CUBESAT</vt:lpstr>
      <vt:lpstr>6U Cubesat  (100mm x 200mm x 300mm) </vt:lpstr>
      <vt:lpstr>6U 120W Peak Solar Array Power</vt:lpstr>
      <vt:lpstr>Cubesat Bits</vt:lpstr>
      <vt:lpstr>RINCON AstroSDR</vt:lpstr>
      <vt:lpstr>AstroSDR Block Diagram</vt:lpstr>
      <vt:lpstr>Why DVB-S2</vt:lpstr>
      <vt:lpstr>P4XT Downlink</vt:lpstr>
      <vt:lpstr>GEOMETRY</vt:lpstr>
      <vt:lpstr>DVB-S2 Features</vt:lpstr>
      <vt:lpstr> </vt:lpstr>
      <vt:lpstr>GR DVB-S2 Transmitter</vt:lpstr>
      <vt:lpstr>PowerPoint Presentation</vt:lpstr>
      <vt:lpstr>PowerPoint Presentation</vt:lpstr>
      <vt:lpstr> </vt:lpstr>
      <vt:lpstr> </vt:lpstr>
      <vt:lpstr>PowerPoint Presentation</vt:lpstr>
      <vt:lpstr>PowerPoint Presentation</vt:lpstr>
      <vt:lpstr>PowerPoint Presentation</vt:lpstr>
      <vt:lpstr>Repeater Mode Advantages</vt:lpstr>
      <vt:lpstr>DVB-S2 Demodulator</vt:lpstr>
      <vt:lpstr>Raspberry Pi-4B</vt:lpstr>
      <vt:lpstr>Get Involved</vt:lpstr>
      <vt:lpstr>More Information:</vt:lpstr>
      <vt:lpstr>Questions and 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DVB-S2X ANNEX M and friends</dc:title>
  <dc:creator>writchie</dc:creator>
  <cp:lastModifiedBy>Michelle Thompson</cp:lastModifiedBy>
  <cp:revision>113</cp:revision>
  <dcterms:created xsi:type="dcterms:W3CDTF">2016-10-12T22:11:27Z</dcterms:created>
  <dcterms:modified xsi:type="dcterms:W3CDTF">2020-04-15T20:14:14Z</dcterms:modified>
</cp:coreProperties>
</file>